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3"/>
  </p:notesMasterIdLst>
  <p:sldIdLst>
    <p:sldId id="256" r:id="rId2"/>
    <p:sldId id="263" r:id="rId3"/>
    <p:sldId id="280" r:id="rId4"/>
    <p:sldId id="262" r:id="rId5"/>
    <p:sldId id="272" r:id="rId6"/>
    <p:sldId id="273" r:id="rId7"/>
    <p:sldId id="281" r:id="rId8"/>
    <p:sldId id="278" r:id="rId9"/>
    <p:sldId id="282" r:id="rId10"/>
    <p:sldId id="266" r:id="rId11"/>
    <p:sldId id="265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2" r:id="rId20"/>
    <p:sldId id="293" r:id="rId21"/>
    <p:sldId id="294" r:id="rId22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888"/>
    <a:srgbClr val="000000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46365F-5DDB-D94F-AB72-C7635FE9155A}" v="10" dt="2022-11-19T14:04:31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8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200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19.11.22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3"/>
          <a:stretch/>
        </p:blipFill>
        <p:spPr>
          <a:xfrm>
            <a:off x="6329011" y="620712"/>
            <a:ext cx="5687585" cy="47568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11304883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Höhe wird aus Berechnungen der BNetzA und der ÜNB ermittelt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Besteht ausschließlich aus Braunkohlekraftwerken, welche frühzeitig                                                               stillegelegt werden sollen, jedoch von der BNetzA als systemrelevant eingestuft sind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Nach 10 Tagen betriebsbereit  weiteren 11 Stunden Minimallast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321733" y="5001579"/>
            <a:ext cx="111705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4981964"/>
          </a:xfrm>
        </p:spPr>
        <p:txBody>
          <a:bodyPr/>
          <a:lstStyle/>
          <a:p>
            <a:r>
              <a:rPr lang="de-DE" dirty="0"/>
              <a:t>Anteil von Erdgas an Stromproduktion soll verringert werden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</a:t>
            </a:r>
            <a:r>
              <a:rPr lang="de-DE" dirty="0" err="1"/>
              <a:t>Sicherheitsbreitschaft</a:t>
            </a:r>
            <a:endParaRPr lang="de-DE" dirty="0"/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Kraftwerk Mehrum und Petershagen (Heyden 4) bereits wieder am Netz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Braunkohle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429" y="1194357"/>
            <a:ext cx="3264673" cy="1451404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Versorgung über kraftwerksnahe Tagebaue gesichert</a:t>
            </a:r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35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Deutschland?; Moritz Deckert, Fynn </a:t>
            </a:r>
            <a:r>
              <a:rPr lang="de-DE" dirty="0" err="1"/>
              <a:t>Linnenbrügger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12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83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Steinkohle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229375"/>
            <a:ext cx="9544188" cy="410400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Deutschland?; Moritz Deckert, Fynn </a:t>
            </a:r>
            <a:r>
              <a:rPr lang="de-DE" dirty="0" err="1"/>
              <a:t>Linnenbrügger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  <p:sp>
        <p:nvSpPr>
          <p:cNvPr id="4" name="Inhaltsplatzhalter 17">
            <a:extLst>
              <a:ext uri="{FF2B5EF4-FFF2-40B4-BE49-F238E27FC236}">
                <a16:creationId xmlns:a16="http://schemas.microsoft.com/office/drawing/2014/main" id="{14D38478-7084-46CA-4703-A0EE2A46E5A9}"/>
              </a:ext>
            </a:extLst>
          </p:cNvPr>
          <p:cNvSpPr txBox="1">
            <a:spLocks/>
          </p:cNvSpPr>
          <p:nvPr/>
        </p:nvSpPr>
        <p:spPr>
          <a:xfrm>
            <a:off x="10023613" y="590775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www.kohlenimporteure.de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/jahresbericht-2022.html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Erdgas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41" y="2229375"/>
            <a:ext cx="8049710" cy="4024853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Deutschland?; Moritz Deckert, Fynn </a:t>
            </a:r>
            <a:r>
              <a:rPr lang="de-DE" dirty="0" err="1"/>
              <a:t>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9177884" y="5607977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Mineralöl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6" y="1134000"/>
            <a:ext cx="6094370" cy="1095375"/>
          </a:xfrm>
        </p:spPr>
        <p:txBody>
          <a:bodyPr/>
          <a:lstStyle/>
          <a:p>
            <a:r>
              <a:rPr lang="de-DE" dirty="0"/>
              <a:t>Versorgung Deutschlands über Pipelines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693157" y="559471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9330163" y="6088835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Szenario Klimaneutrale Energieversorgung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6" y="2382300"/>
            <a:ext cx="7165503" cy="34724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8028584" y="542907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Ergebnisse der Studie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F491323-4F1E-62DD-DB02-461B57F6B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16" y="2302555"/>
            <a:ext cx="5374881" cy="410527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einer Gaskraftwerksreserve von 60 GW</a:t>
            </a:r>
          </a:p>
          <a:p>
            <a:r>
              <a:rPr lang="de-DE" dirty="0"/>
              <a:t>Aufgabe: Deckung der Residuallast</a:t>
            </a:r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6916476" y="5724000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</a:t>
            </a:r>
            <a:br>
              <a:rPr lang="de-DE" dirty="0"/>
            </a:br>
            <a:r>
              <a:rPr lang="de-DE" dirty="0"/>
              <a:t>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52" y="2302555"/>
            <a:ext cx="5604392" cy="410527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Schon heute Großteils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in Form von Wärme, Wasserstoff, o.Ä. 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7175968" y="5805986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19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510727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465041"/>
              </p:ext>
            </p:extLst>
          </p:nvPr>
        </p:nvGraphicFramePr>
        <p:xfrm>
          <a:off x="479425" y="2303463"/>
          <a:ext cx="112267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83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Wasserkraft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8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Müll-HKW/Klärgas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60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307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586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13" y="1057537"/>
            <a:ext cx="6231162" cy="5347011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636447" y="551118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</a:t>
            </a:r>
            <a:br>
              <a:rPr lang="de-DE" dirty="0"/>
            </a:br>
            <a:r>
              <a:rPr lang="de-DE" dirty="0"/>
              <a:t>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59421"/>
            <a:ext cx="4854575" cy="5677866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Wo befinden sich Kraftwerksreserven in Deutschland?; Moritz Deckert, Fynn Linnenbrügger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5104732" y="5519650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Frequenzstabilisierung und 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Größere Reserven um überregionale Schwankungen auszugleichen (geht mit Netzausbau einher)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4693" y="3407225"/>
            <a:ext cx="4176000" cy="3132000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" y="2419"/>
              <a:ext cx="2317" cy="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6148" y="491126"/>
            <a:ext cx="4178001" cy="3132000"/>
            <a:chOff x="4171" y="256"/>
            <a:chExt cx="2812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" y="256"/>
              <a:ext cx="2813" cy="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6490718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 –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für alle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Volatile Strompreise, unvorhersehbare Betriebsstunden für 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7510693" y="3259653"/>
            <a:ext cx="6490718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https://mediatum.ub.tum.de/node?id=1608886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EA692F10-7783-A50F-7139-53480913CF16}"/>
              </a:ext>
            </a:extLst>
          </p:cNvPr>
          <p:cNvSpPr txBox="1">
            <a:spLocks/>
          </p:cNvSpPr>
          <p:nvPr/>
        </p:nvSpPr>
        <p:spPr>
          <a:xfrm>
            <a:off x="7480532" y="6147546"/>
            <a:ext cx="6490718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https://mediatum.ub.tum.de/node?id=1608886</a:t>
            </a:r>
          </a:p>
        </p:txBody>
      </p: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 https://link.springer.com/chapter/10.1007/978-3-658-38418-0_1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Allgemein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Ausgleich</a:t>
            </a:r>
            <a:r>
              <a:rPr lang="en-US" dirty="0"/>
              <a:t> von </a:t>
            </a:r>
            <a:r>
              <a:rPr lang="en-US" dirty="0" err="1"/>
              <a:t>Regelzonenungleichgewichten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in MWh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Möglich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r>
              <a:rPr lang="en-US" dirty="0">
                <a:sym typeface="Wingdings" panose="05000000000000000000" pitchFamily="2" charset="2"/>
              </a:rPr>
              <a:t> positive </a:t>
            </a:r>
            <a:r>
              <a:rPr lang="en-US" dirty="0" err="1">
                <a:sym typeface="Wingdings" panose="05000000000000000000" pitchFamily="2" charset="2"/>
              </a:rPr>
              <a:t>als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auch</a:t>
            </a:r>
            <a:r>
              <a:rPr lang="en-US" dirty="0">
                <a:sym typeface="Wingdings" panose="05000000000000000000" pitchFamily="2" charset="2"/>
              </a:rPr>
              <a:t>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50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7305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421483" y="2038015"/>
            <a:ext cx="2810222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Rotierende Schwungmassen aus z. B. Generatoren</a:t>
            </a:r>
          </a:p>
          <a:p>
            <a:r>
              <a:rPr lang="de-DE" dirty="0"/>
              <a:t>Wirken intrinsisch auf die Netzfrequenz</a:t>
            </a:r>
          </a:p>
          <a:p>
            <a:r>
              <a:rPr lang="de-DE" dirty="0"/>
              <a:t>Bei Frequenzabfall langsamere Rotation</a:t>
            </a:r>
          </a:p>
          <a:p>
            <a:r>
              <a:rPr lang="de-DE" dirty="0"/>
              <a:t>Bei Frequenzanstieg schnellere Rotation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- </a:t>
            </a:r>
            <a:r>
              <a:rPr lang="de-DE" dirty="0" err="1"/>
              <a:t>Momentanreserve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B09C0-81C9-7C3C-308D-F4CD8F9E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81" y="3234906"/>
            <a:ext cx="6820437" cy="2711122"/>
          </a:xfrm>
          <a:prstGeom prst="rect">
            <a:avLst/>
          </a:prstGeom>
          <a:noFill/>
        </p:spPr>
      </p:pic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532B27D0-F818-C896-1467-A44BEDA54C6B}"/>
              </a:ext>
            </a:extLst>
          </p:cNvPr>
          <p:cNvSpPr txBox="1">
            <a:spLocks/>
          </p:cNvSpPr>
          <p:nvPr/>
        </p:nvSpPr>
        <p:spPr>
          <a:xfrm>
            <a:off x="2932730" y="5946028"/>
            <a:ext cx="7677751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215338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AA6C6-CA51-059D-FFE5-398BA5EE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- Primärreserve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48D2D8-390E-779A-7082-6D63DE00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351" y="1125538"/>
            <a:ext cx="2717393" cy="961960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AB0551-218E-14D9-F1F5-5C6FEBDB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6CDDEF-AC6D-3286-FD8E-9F4409CA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2B71D9-91C0-AE8F-6C35-D85496DF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2A42DBC3-88A6-F051-319B-EF7093150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890148"/>
              </p:ext>
            </p:extLst>
          </p:nvPr>
        </p:nvGraphicFramePr>
        <p:xfrm>
          <a:off x="603851" y="882630"/>
          <a:ext cx="678898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939">
                  <a:extLst>
                    <a:ext uri="{9D8B030D-6E8A-4147-A177-3AD203B41FA5}">
                      <a16:colId xmlns:a16="http://schemas.microsoft.com/office/drawing/2014/main" val="4036590929"/>
                    </a:ext>
                  </a:extLst>
                </a:gridCol>
                <a:gridCol w="3911048">
                  <a:extLst>
                    <a:ext uri="{9D8B030D-6E8A-4147-A177-3AD203B41FA5}">
                      <a16:colId xmlns:a16="http://schemas.microsoft.com/office/drawing/2014/main" val="45991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Regelenergieart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Primärregelreserve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2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Bereitstellung durch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ENTSO-E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54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Aktivierung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Frequenzgesteuert: Eingriff vor Ort</a:t>
                      </a:r>
                    </a:p>
                    <a:p>
                      <a:r>
                        <a:rPr lang="de-DE" dirty="0"/>
                        <a:t>durch Anbieter der PRL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46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Volle Leistung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30 Sekunden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38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Abzudeckender Zeitraum nach Störungsfall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bis 15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43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Vergütung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Leistungspreis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125222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F9C5458D-BE4F-6FD7-7F73-AD798526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742" y="916236"/>
            <a:ext cx="2811933" cy="28012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673DC4-B63C-7051-4716-68C2930A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63" y="3682024"/>
            <a:ext cx="6679074" cy="2654931"/>
          </a:xfrm>
          <a:prstGeom prst="rect">
            <a:avLst/>
          </a:prstGeom>
          <a:noFill/>
        </p:spPr>
      </p:pic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361CA707-D6A2-DD96-B53A-C1A93A4CC2AF}"/>
              </a:ext>
            </a:extLst>
          </p:cNvPr>
          <p:cNvSpPr txBox="1">
            <a:spLocks/>
          </p:cNvSpPr>
          <p:nvPr/>
        </p:nvSpPr>
        <p:spPr>
          <a:xfrm rot="16200000">
            <a:off x="9118228" y="999289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https://www.entsoe.eu/network_codes/eb/fcr/#basic-principle</a:t>
            </a:r>
          </a:p>
        </p:txBody>
      </p:sp>
    </p:spTree>
    <p:extLst>
      <p:ext uri="{BB962C8B-B14F-4D97-AF65-F5344CB8AC3E}">
        <p14:creationId xmlns:p14="http://schemas.microsoft.com/office/powerpoint/2010/main" val="220370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Sekundär- und Minutenreserve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   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BCE042-6587-E9D0-A7C6-9EA89355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1" y="3776662"/>
            <a:ext cx="6539359" cy="2599394"/>
          </a:xfrm>
          <a:prstGeom prst="rect">
            <a:avLst/>
          </a:prstGeom>
          <a:noFill/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83CE32DB-5959-F590-64E0-6E6AB2980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271589"/>
              </p:ext>
            </p:extLst>
          </p:nvPr>
        </p:nvGraphicFramePr>
        <p:xfrm>
          <a:off x="477257" y="1203960"/>
          <a:ext cx="1085785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0124">
                  <a:extLst>
                    <a:ext uri="{9D8B030D-6E8A-4147-A177-3AD203B41FA5}">
                      <a16:colId xmlns:a16="http://schemas.microsoft.com/office/drawing/2014/main" val="2892116863"/>
                    </a:ext>
                  </a:extLst>
                </a:gridCol>
                <a:gridCol w="3868443">
                  <a:extLst>
                    <a:ext uri="{9D8B030D-6E8A-4147-A177-3AD203B41FA5}">
                      <a16:colId xmlns:a16="http://schemas.microsoft.com/office/drawing/2014/main" val="2219392579"/>
                    </a:ext>
                  </a:extLst>
                </a:gridCol>
                <a:gridCol w="3619285">
                  <a:extLst>
                    <a:ext uri="{9D8B030D-6E8A-4147-A177-3AD203B41FA5}">
                      <a16:colId xmlns:a16="http://schemas.microsoft.com/office/drawing/2014/main" val="1010665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Regelenergieart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Sekundärregelreserve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Minutenreserve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7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Bereitstellung durch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Übertragungsnetzbetreiber (ÜNB)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8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Aktivierung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Manuelle Anforderung durch ÜNB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Löst automatisch PRL 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15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Volle Leistung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5 Minuten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15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57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Abzudeckender Zeitraum nach Störungsfall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Ab 30 Sekunden bis 15 Minuten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Ab 5 Minuten bis 60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34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Vergütung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Arbeits- und Leistungspreis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143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6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 und Einsatzzeiten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7559"/>
              </p:ext>
            </p:extLst>
          </p:nvPr>
        </p:nvGraphicFramePr>
        <p:xfrm>
          <a:off x="919760" y="1580662"/>
          <a:ext cx="6294943" cy="2619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45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60740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972057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870625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05075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21132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69729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40738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F9ADC6C-09BF-8753-4620-8BD63AF5DFF9}"/>
              </a:ext>
            </a:extLst>
          </p:cNvPr>
          <p:cNvSpPr txBox="1">
            <a:spLocks/>
          </p:cNvSpPr>
          <p:nvPr/>
        </p:nvSpPr>
        <p:spPr>
          <a:xfrm>
            <a:off x="477256" y="1580662"/>
            <a:ext cx="10855369" cy="1452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Einsatzzeiten:</a:t>
            </a:r>
          </a:p>
          <a:p>
            <a:pPr lvl="1"/>
            <a:r>
              <a:rPr lang="de-DE" dirty="0"/>
              <a:t>PRL: ständige und unmittelbare Korrektur</a:t>
            </a:r>
          </a:p>
          <a:p>
            <a:pPr lvl="1"/>
            <a:r>
              <a:rPr lang="de-DE" dirty="0"/>
              <a:t>SRL: nahezu jede Viertelstunde im Jahr</a:t>
            </a:r>
          </a:p>
          <a:p>
            <a:pPr lvl="1"/>
            <a:r>
              <a:rPr lang="de-DE" dirty="0"/>
              <a:t>MRL: 2256 positiv und 974 negativ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696247" y="4229823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https://www.regelleistung.net/ext/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1425</Words>
  <Application>Microsoft Macintosh PowerPoint</Application>
  <PresentationFormat>Breitbild</PresentationFormat>
  <Paragraphs>296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 https://link.springer.com/chapter/10.1007/978-3-658-38418-0_1</vt:lpstr>
      <vt:lpstr>Kraftwerksreserven zur Frequenzstabilisierung - Momentanreserve  </vt:lpstr>
      <vt:lpstr>Kraftwerksreserven zur Frequenzstabilisierung - Primärreserve</vt:lpstr>
      <vt:lpstr>Kraftwerksreserven zur Frequenzstabilisierung – Sekundär- und Minutenreserve  </vt:lpstr>
      <vt:lpstr>Kraftwerksreserven zur Frequenzstabilisierung – Primärenergieträger und Einsatzzeiten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Braunkohle</vt:lpstr>
      <vt:lpstr>Versorgungslage der Reserven Steinkohle</vt:lpstr>
      <vt:lpstr>Versorgungslage der Reserven Erdgas</vt:lpstr>
      <vt:lpstr>Versorgungslage der Reserven Mineralöl</vt:lpstr>
      <vt:lpstr>Zukünftige Entwicklung der Reserven Szenario Klimaneutrale Energieversorgung 2035</vt:lpstr>
      <vt:lpstr>Zukünftige Entwicklung der Reserven Ergebnisse der Studie</vt:lpstr>
      <vt:lpstr>Zukünftige Entwicklung der Reserve Regelenergiebedarf</vt:lpstr>
      <vt:lpstr>Zukünftige Entwicklung der Reserven Szenario Klimaneutralität 2045</vt:lpstr>
      <vt:lpstr>Zukünftige Entwicklung der Reserven Ergebnisse der Studie</vt:lpstr>
      <vt:lpstr>Zukünftige Entwicklung der Reserve Regelenergiebedarf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Moritz Deckert</cp:lastModifiedBy>
  <cp:revision>43</cp:revision>
  <dcterms:created xsi:type="dcterms:W3CDTF">2018-06-25T05:28:48Z</dcterms:created>
  <dcterms:modified xsi:type="dcterms:W3CDTF">2022-11-19T14:27:06Z</dcterms:modified>
</cp:coreProperties>
</file>